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326" r:id="rId2"/>
    <p:sldId id="343" r:id="rId3"/>
    <p:sldId id="368" r:id="rId4"/>
    <p:sldId id="371" r:id="rId5"/>
    <p:sldId id="376" r:id="rId6"/>
    <p:sldId id="378" r:id="rId7"/>
    <p:sldId id="377" r:id="rId8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18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9" y="0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2150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9" y="8772668"/>
            <a:ext cx="3011699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3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4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2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RMBS Database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Overview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0435" y="1007091"/>
            <a:ext cx="2619410" cy="5145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Business Intelligence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Purpose  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Tools</a:t>
            </a:r>
          </a:p>
          <a:p>
            <a:pPr lvl="0"/>
            <a:r>
              <a:rPr lang="en-US" sz="2200" b="1" dirty="0"/>
              <a:t>Basic Artifacts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Star Schema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Table Partitions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Columnstore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Window functions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0A4C9F-756E-4C89-A5D5-8493C7E72960}"/>
              </a:ext>
            </a:extLst>
          </p:cNvPr>
          <p:cNvSpPr txBox="1">
            <a:spLocks/>
          </p:cNvSpPr>
          <p:nvPr/>
        </p:nvSpPr>
        <p:spPr>
          <a:xfrm>
            <a:off x="6546894" y="1041681"/>
            <a:ext cx="1779350" cy="48064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Database Structures </a:t>
            </a:r>
          </a:p>
          <a:p>
            <a:r>
              <a:rPr lang="en-US" sz="2000" dirty="0">
                <a:latin typeface="+mj-lt"/>
              </a:rPr>
              <a:t>Partitioning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Scheme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Function</a:t>
            </a:r>
          </a:p>
          <a:p>
            <a:endParaRPr lang="en-US" dirty="0"/>
          </a:p>
          <a:p>
            <a:r>
              <a:rPr lang="en-US" sz="2000" dirty="0">
                <a:latin typeface="+mj-lt"/>
              </a:rPr>
              <a:t>Columnstore Index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Save 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Speed retrieval</a:t>
            </a:r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3283286" y="1036823"/>
            <a:ext cx="3132366" cy="543831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Star Schema</a:t>
            </a:r>
          </a:p>
          <a:p>
            <a:r>
              <a:rPr lang="en-US" sz="2000" dirty="0">
                <a:latin typeface="+mj-lt"/>
              </a:rPr>
              <a:t>Fact Table: Stores measurements about a business, can be summed or averaged.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Narrow and deep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Rows are flowing in.</a:t>
            </a:r>
          </a:p>
          <a:p>
            <a:r>
              <a:rPr lang="en-US" sz="2000" dirty="0">
                <a:latin typeface="+mj-lt"/>
              </a:rPr>
              <a:t>Dimension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Tables: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Categories used to group or classify metrics of a business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Wide and shallow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Fairly static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+mj-lt"/>
              </a:rPr>
              <a:t>But Changes will occur, albeit slowly</a:t>
            </a:r>
          </a:p>
          <a:p>
            <a:pPr marL="971550" lvl="1" indent="-285750"/>
            <a:r>
              <a:rPr lang="en-US" sz="1400" dirty="0">
                <a:latin typeface="+mj-lt"/>
              </a:rPr>
              <a:t>Accept by overwriting an existing row</a:t>
            </a:r>
          </a:p>
          <a:p>
            <a:pPr marL="971550" lvl="1" indent="-285750"/>
            <a:r>
              <a:rPr lang="en-US" sz="1400" dirty="0"/>
              <a:t>Accept by adding a new row</a:t>
            </a:r>
          </a:p>
          <a:p>
            <a:pPr marL="971550" lvl="1" indent="-285750"/>
            <a:r>
              <a:rPr lang="en-US" sz="1400" dirty="0">
                <a:latin typeface="+mj-lt"/>
              </a:rPr>
              <a:t>Accept by adding a new column</a:t>
            </a: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pic>
        <p:nvPicPr>
          <p:cNvPr id="1026" name="Picture 2" descr="https://upload.wikimedia.org/wikipedia/en/f/fe/Star-schema-example.png">
            <a:extLst>
              <a:ext uri="{FF2B5EF4-FFF2-40B4-BE49-F238E27FC236}">
                <a16:creationId xmlns:a16="http://schemas.microsoft.com/office/drawing/2014/main" id="{2F5200F8-C69A-4B9A-A6FC-82980229F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" y="993007"/>
            <a:ext cx="8928589" cy="54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2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flaked</a:t>
            </a:r>
          </a:p>
        </p:txBody>
      </p:sp>
      <p:pic>
        <p:nvPicPr>
          <p:cNvPr id="6" name="Picture 5" descr="C:\Users\postergren\Downloads\Snowflake-schema-example.png">
            <a:extLst>
              <a:ext uri="{FF2B5EF4-FFF2-40B4-BE49-F238E27FC236}">
                <a16:creationId xmlns:a16="http://schemas.microsoft.com/office/drawing/2014/main" id="{42F3DD84-373D-4BE4-AAC5-37B6944C74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2" y="1011044"/>
            <a:ext cx="8697952" cy="5367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03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with Aggregates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A3FB6-9A4C-40E3-A232-CA76FC13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7" y="1061961"/>
            <a:ext cx="8657202" cy="52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with Aggregates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D03FC-1F8B-4070-AE92-9B4A0ED4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087125"/>
            <a:ext cx="72199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88734" y="1140903"/>
            <a:ext cx="3983266" cy="5145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+mj-lt"/>
              </a:rPr>
              <a:t>Data Warehousing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Star Schema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Snowflakes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600" dirty="0">
              <a:latin typeface="+mj-lt"/>
            </a:endParaRPr>
          </a:p>
          <a:p>
            <a:pPr lvl="0"/>
            <a:r>
              <a:rPr lang="en-US" sz="2600" b="1" dirty="0">
                <a:latin typeface="+mj-lt"/>
              </a:rPr>
              <a:t>Database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Table Partitions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Schemes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Functions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Columnstore</a:t>
            </a:r>
          </a:p>
          <a:p>
            <a:pPr marL="1028700" lvl="1" indent="-342900"/>
            <a:r>
              <a:rPr lang="en-US" sz="2600" dirty="0"/>
              <a:t>Key columns</a:t>
            </a:r>
          </a:p>
          <a:p>
            <a:pPr marL="1028700" lvl="1" indent="-342900"/>
            <a:r>
              <a:rPr lang="en-US" sz="2600" dirty="0">
                <a:latin typeface="+mj-lt"/>
              </a:rPr>
              <a:t>Included columns</a:t>
            </a:r>
          </a:p>
          <a:p>
            <a:pPr marL="1028700" lvl="1" indent="-342900"/>
            <a:endParaRPr lang="en-US" sz="4600" dirty="0"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5000" dirty="0">
              <a:latin typeface="+mj-lt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A4AF3D-C04D-4591-8B7D-302B426F7DC6}"/>
              </a:ext>
            </a:extLst>
          </p:cNvPr>
          <p:cNvSpPr txBox="1">
            <a:spLocks/>
          </p:cNvSpPr>
          <p:nvPr/>
        </p:nvSpPr>
        <p:spPr>
          <a:xfrm>
            <a:off x="4703534" y="1115503"/>
            <a:ext cx="3719354" cy="50771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+mj-lt"/>
              </a:rPr>
              <a:t>Data Analysis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Power Pivot (Excel)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Power BI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Tableau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Python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R/RStudio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Linear Regression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Logistic Regression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PCA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Bayesian Classification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600" dirty="0">
                <a:latin typeface="+mj-lt"/>
              </a:rPr>
              <a:t>Cluster Analysis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32125</TotalTime>
  <Words>157</Words>
  <Application>Microsoft Office PowerPoint</Application>
  <PresentationFormat>On-screen Show (4:3)</PresentationFormat>
  <Paragraphs>69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OVERVIEW</vt:lpstr>
      <vt:lpstr>Star Schema</vt:lpstr>
      <vt:lpstr>Snow flaked</vt:lpstr>
      <vt:lpstr>Query with Aggregates </vt:lpstr>
      <vt:lpstr>Query with Aggregates 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495</cp:revision>
  <cp:lastPrinted>2017-06-21T20:00:09Z</cp:lastPrinted>
  <dcterms:created xsi:type="dcterms:W3CDTF">2014-02-10T00:22:15Z</dcterms:created>
  <dcterms:modified xsi:type="dcterms:W3CDTF">2018-03-15T14:11:17Z</dcterms:modified>
</cp:coreProperties>
</file>